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8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7887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Welcome. This is a working session, not a lecture. We'll follow two Shoals tourism organizations — Singing River and Cane Creek — through the whole grant journey, and you'll help decide who's actually ready to apply. The one idea to leave with: don't chase a grant because it's open — pursue it because it FITS, and be ready when it does. There's a takeaway handout with all the checklists and extra examples, so you don't have to copy everything down.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halves: where to search (name the databases — Grants.gov, Candid, GrantStation, Instrumentl, ATD/ADECA), and advocacy. Hit the Alabama specific: Tourism Event Grants route through legislators, so a phone call is part of the process, not a nicety. This is the 'be your own best advocate' theme made concrete.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heart of the deck. We move from finding money to earning it — narrative, data, evaluation, and sustainability.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Concept slide — let it breathe before the example. Story earns attention; proof earns money. The goal isn't to strip vision out, it's to anchor it. Tee up the side-by-side coming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both aloud, back to back — the contrast lands on its own. Let them debate before you resolve it. The trap to surface: Singing River's paragraph is honestly the better writing, so people instinctively favor it — but a reviewer scores against criteria, and there's nothing here to score; it could describe anywhere. Cane Creek gives specific, sourced, economically-tied numbers a reviewer can mark up. The resolution to land: it's not either/or — the winning version does both, opening with the river singing and then proving people are listening. (Numbers are illustrative.)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'photograph it' slide — full checklist is in the handout. The freeing message: you're a BORROWER of credible numbers, not a researcher. The $25B Alabama figure shows what state data can give you for free. Match the metrics to your project.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Frame with the gold rule, then let them test both plans against it before you say anything. Where it lands: Singing River answers both questions with hope — “buzz” can't be reported, and “more grants” isn't a sustainability plan; it reads as a one-time event with no proof it paid off. Cane Creek gives a funder exactly what they want: cheap, concrete metrics on a reporting cadence, plus earned revenue and a path into the operating budget — lasting change with receipts. Close the loop on sustainability: it isn't a separate burden, it's the same asset inventory from ‘The Money,’ pointed at the future. Extra worked examples (ad campaign, festival) are in the handout.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Short act — the polish and logistics that separate funded from rejected.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columns — don'ts and do's. Land mission drift as the callback to 'fit over funding.' The 'get your house in order' line: funders Google you, pull your Candid/GuideStar profile and IRS status before they trust you — for municipalities it's website, transparency, and audit trail. Detail lives in the handout.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Short closing act — compliance and stewardship that earn the next grant.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Post-award trio: branding/credit (often contractual), reporting milestones, stewardship. Cameo flips the dynamic — here the heart-led Singing River shines on relationships, and process-led Cane Creek drops the human follow-through. Good follow-through is how you get funded again.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Introduce them as a matched pair on the same project — but DON'T tip their weaknesses; let those surface in the scenarios. For your reference: Singing River is heart-led (great story and relationships, fuzzy on specifics and numbers); Cane Creek is process-led (tight numbers and compliance, thin on relationships). Tell the room not to pick a favorite yet — each turns out strong exactly where the other is weak, which we tally at the end.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Payoff. Both have a mix of checks and X's — mirror images. Singing River: strong on people (Support, Sustainability, After-Award), weak on rigor. Cane Creek: strong on rigor (Scope, Money, Narrative, Data), weak on people. Neither fully ready. The closer: borrow each other's strengths; pursue fit, not open money. A blank version is in the handout for self-assessment.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on the spine line. Point people to the handout. Take questions. Don't thank them for 'reaching out' — just open the floor.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Readiness = Scope, The Money, Support. We take each in turn, then watch both orgs try to clear all three. You can't judge whether a grant FITS until you know what you're asking for.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Scope is the foundation everything else sits on. The test: three sentences. Vague scope = vague budget = weak application. Tie length/size to cost to ask.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Reframe the budget from 'how much do I need' to 'what do I already have.' Inventory assets first; the gap is the ask. Existing assets often ARE the match, so match stops being scary. Flag reimbursement structure — cash flow matters.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Support = relationship capital. Real, specific letters; named partners with named contributions; legislators (preview the advocacy slide); board alignment. You can't manufacture this at the deadline.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the room work it before you weigh in. Go pillar by pillar and ask for a show of hands on each. Where it lands: Singing River is strong on Support (12 letters, mayor, businesses) but weak on Scope and Money (no length, no cost, no asset tally). Cane Creek is the mirror image — strong on Scope and Money (1.2 mi, $380K, in-kind match) but weak on Support (nothing in writing). They're mirror images: people vs. plan. Neither is ready yet, and each could fix it by borrowing what the other already has. Plant that idea — it pays off at the scorecard. Don't reveal until they've argued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Transition. Readiness told us what we need. Now we match that to the right source instead of chasing whatever happens to be open.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the four tiers. Name ATD (marketing/festivals/attractions) and ADECA (trails/infrastructure) — the riverwalk likely touches both. Community foundations matter locally. Land the 'fit over funding' line here — this is where the temptation to chase open money lives.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E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36000"/>
          </a:blip>
          <a:stretch>
            <a:fillRect/>
          </a:stretch>
        </p:blipFill>
        <p:spPr>
          <a:xfrm>
            <a:off x="9052560" y="3566160"/>
            <a:ext cx="3291840" cy="329184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822960" y="2286000"/>
            <a:ext cx="10789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Funding Your Future</a:t>
            </a:r>
            <a:endParaRPr lang="en-US" sz="5400" dirty="0"/>
          </a:p>
        </p:txBody>
      </p:sp>
      <p:sp>
        <p:nvSpPr>
          <p:cNvPr id="7" name="Text 3"/>
          <p:cNvSpPr/>
          <p:nvPr/>
        </p:nvSpPr>
        <p:spPr>
          <a:xfrm>
            <a:off x="822960" y="310896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i="1" dirty="0">
                <a:solidFill>
                  <a:srgbClr val="F3DCA8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Navigating Tourism Grants</a:t>
            </a:r>
            <a:endParaRPr lang="en-US" sz="3400" dirty="0"/>
          </a:p>
        </p:txBody>
      </p:sp>
      <p:sp>
        <p:nvSpPr>
          <p:cNvPr id="8" name="Text 4"/>
          <p:cNvSpPr/>
          <p:nvPr/>
        </p:nvSpPr>
        <p:spPr>
          <a:xfrm>
            <a:off x="841248" y="4160520"/>
            <a:ext cx="9601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200"/>
              </a:lnSpc>
              <a:buNone/>
            </a:pPr>
            <a:r>
              <a:rPr lang="en-US" dirty="0">
                <a:solidFill>
                  <a:srgbClr val="C9D6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 good idea to grant-ready.</a:t>
            </a:r>
            <a:br>
              <a:rPr lang="en-US" dirty="0">
                <a:solidFill>
                  <a:srgbClr val="C9D6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dirty="0">
                <a:solidFill>
                  <a:srgbClr val="C9D6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 the fit, proving the impact, and</a:t>
            </a:r>
            <a:r>
              <a:rPr lang="en-US" dirty="0"/>
              <a:t> </a:t>
            </a:r>
            <a:r>
              <a:rPr lang="en-US" dirty="0">
                <a:solidFill>
                  <a:srgbClr val="C9D6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the partnerships that fund what comes next.</a:t>
            </a:r>
            <a:endParaRPr lang="en-US" dirty="0"/>
          </a:p>
        </p:txBody>
      </p:sp>
      <p:sp>
        <p:nvSpPr>
          <p:cNvPr id="9" name="Text 5"/>
          <p:cNvSpPr/>
          <p:nvPr/>
        </p:nvSpPr>
        <p:spPr>
          <a:xfrm>
            <a:off x="841248" y="5824728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Bethany Oliver</a:t>
            </a:r>
            <a:r>
              <a:rPr lang="en-US" sz="1600" dirty="0">
                <a:solidFill>
                  <a:srgbClr val="9DB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br>
              <a:rPr lang="en-US" sz="1600" dirty="0">
                <a:solidFill>
                  <a:srgbClr val="9DB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600" dirty="0">
                <a:solidFill>
                  <a:srgbClr val="9DB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 Hive Consulting   </a:t>
            </a:r>
            <a:br>
              <a:rPr lang="en-US" sz="1600" dirty="0">
                <a:solidFill>
                  <a:srgbClr val="9DB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600" dirty="0" err="1">
                <a:solidFill>
                  <a:srgbClr val="9DB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hello@bhiveconsult.com</a:t>
            </a:r>
            <a:endParaRPr lang="en-US" sz="1600" dirty="0"/>
          </a:p>
        </p:txBody>
      </p:sp>
      <p:pic>
        <p:nvPicPr>
          <p:cNvPr id="11" name="Image 0" descr="preencoded.png">
            <a:extLst>
              <a:ext uri="{FF2B5EF4-FFF2-40B4-BE49-F238E27FC236}">
                <a16:creationId xmlns:a16="http://schemas.microsoft.com/office/drawing/2014/main" id="{72CAF45E-F067-0712-A78E-8DADC289A01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6000"/>
          </a:blip>
          <a:stretch>
            <a:fillRect/>
          </a:stretch>
        </p:blipFill>
        <p:spPr>
          <a:xfrm>
            <a:off x="-822960" y="-566928"/>
            <a:ext cx="3291840" cy="32918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 &amp; ADVOCACY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684016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224"/>
              </a:lnSpc>
              <a:buNone/>
            </a:pPr>
            <a:r>
              <a:rPr lang="en-US" sz="28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Find It. And Advocate for It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481328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funding goes unclaimed simply because people don't know it exists. Knowing where to look is half the battle.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2057400"/>
            <a:ext cx="5486400" cy="3703320"/>
          </a:xfrm>
          <a:prstGeom prst="roundRect">
            <a:avLst>
              <a:gd name="adj" fmla="val 2469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22960" y="2331720"/>
            <a:ext cx="731520" cy="73152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696" y="2505456"/>
            <a:ext cx="384048" cy="38404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40103" y="246888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Where to Search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868680" y="3154680"/>
            <a:ext cx="498348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600"/>
              </a:lnSpc>
              <a:buSzPct val="100000"/>
            </a:pPr>
            <a:r>
              <a:rPr lang="en-US" sz="1400" b="1" dirty="0" err="1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Grants.gov</a:t>
            </a: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federal grants, all agencies</a:t>
            </a:r>
            <a:b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4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4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 / Foundation Directory</a:t>
            </a: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private &amp; foundation funders</a:t>
            </a:r>
            <a:b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4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4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GrantStation &amp; </a:t>
            </a:r>
            <a:r>
              <a:rPr lang="en-US" sz="1400" b="1" dirty="0" err="1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Instrumentl</a:t>
            </a: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searchable databases (some free via your community foundation)</a:t>
            </a:r>
            <a:b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4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4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ATD &amp; ADECA sites</a:t>
            </a: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state tourism &amp; community programs</a:t>
            </a:r>
            <a:b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4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4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DMO &amp; state contacts</a:t>
            </a: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sign up for notices; ask what's coming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6153912" y="2057400"/>
            <a:ext cx="5486400" cy="3703320"/>
          </a:xfrm>
          <a:prstGeom prst="roundRect">
            <a:avLst>
              <a:gd name="adj" fmla="val 2469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428232" y="2331720"/>
            <a:ext cx="731520" cy="73152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1968" y="2505456"/>
            <a:ext cx="384048" cy="38404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345375" y="24688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Be Your Own Advocate</a:t>
            </a:r>
            <a:endParaRPr lang="en-US" sz="2200" dirty="0"/>
          </a:p>
        </p:txBody>
      </p:sp>
      <p:sp>
        <p:nvSpPr>
          <p:cNvPr id="14" name="Text 10"/>
          <p:cNvSpPr/>
          <p:nvPr/>
        </p:nvSpPr>
        <p:spPr>
          <a:xfrm>
            <a:off x="6476695" y="3021088"/>
            <a:ext cx="498348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4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your legislators.</a:t>
            </a: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Alabama's Tourism Event Grants route through your House &amp; Senate delegation. Talk to them before you apply.</a:t>
            </a:r>
            <a:b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4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4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relationship early.</a:t>
            </a: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Program officers remember the people who reach out before deadline week.</a:t>
            </a:r>
            <a:b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4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4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questions.</a:t>
            </a: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“Is my project a fit? What did funded applications do well?” Most are glad to tell you.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548640" y="598932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i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the calls and get on the right lists.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55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28000"/>
          </a:blip>
          <a:stretch>
            <a:fillRect/>
          </a:stretch>
        </p:blipFill>
        <p:spPr>
          <a:xfrm>
            <a:off x="9144000" y="3749040"/>
            <a:ext cx="3108960" cy="3108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2148840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F3D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600" dirty="0"/>
          </a:p>
        </p:txBody>
      </p:sp>
      <p:sp>
        <p:nvSpPr>
          <p:cNvPr id="4" name="Text 1"/>
          <p:cNvSpPr/>
          <p:nvPr/>
        </p:nvSpPr>
        <p:spPr>
          <a:xfrm>
            <a:off x="822960" y="2606040"/>
            <a:ext cx="10424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Making the Case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822960" y="3429000"/>
            <a:ext cx="9692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300"/>
              </a:lnSpc>
              <a:buNone/>
            </a:pPr>
            <a:r>
              <a:rPr lang="en-US" i="1" dirty="0">
                <a:solidFill>
                  <a:srgbClr val="CFE0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is cheap. The application that wins proves its claims in numbers a reviewer can score.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THE CASE · 1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80467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328"/>
              </a:lnSpc>
              <a:buNone/>
            </a:pPr>
            <a:r>
              <a:rPr lang="en-US" sz="32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Narrative Over Buzzwords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682496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“Vibrant.” “World-class.” “Transformative.” Every applicant says them, so they say nothing. </a:t>
            </a:r>
            <a:b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story that gets funded pairs vision with proof.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21208" y="2724912"/>
            <a:ext cx="3520440" cy="2286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41248" y="3044952"/>
            <a:ext cx="822960" cy="82296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416" y="3246120"/>
            <a:ext cx="420624" cy="4206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47088" y="3182112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Story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886968" y="3959352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the heart, the place, the people. This earns attention.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4315968" y="2724912"/>
            <a:ext cx="3520440" cy="2286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636008" y="3044952"/>
            <a:ext cx="822960" cy="822960"/>
          </a:xfrm>
          <a:prstGeom prst="ellipse">
            <a:avLst/>
          </a:prstGeom>
          <a:solidFill>
            <a:srgbClr val="1B7A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7176" y="3246120"/>
            <a:ext cx="420624" cy="420624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660136" y="3182112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Proof</a:t>
            </a:r>
            <a:endParaRPr lang="en-US" sz="2200" dirty="0"/>
          </a:p>
        </p:txBody>
      </p:sp>
      <p:sp>
        <p:nvSpPr>
          <p:cNvPr id="14" name="Text 10"/>
          <p:cNvSpPr/>
          <p:nvPr/>
        </p:nvSpPr>
        <p:spPr>
          <a:xfrm>
            <a:off x="4681728" y="3959352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will do in visitors, nights, dollars, jobs. This earns the money.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904488" y="3433572"/>
            <a:ext cx="548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0A33E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+</a:t>
            </a:r>
            <a:endParaRPr lang="en-US" sz="4000" dirty="0"/>
          </a:p>
        </p:txBody>
      </p:sp>
      <p:sp>
        <p:nvSpPr>
          <p:cNvPr id="16" name="Shape 12"/>
          <p:cNvSpPr/>
          <p:nvPr/>
        </p:nvSpPr>
        <p:spPr>
          <a:xfrm>
            <a:off x="8110728" y="2724912"/>
            <a:ext cx="3502152" cy="2286000"/>
          </a:xfrm>
          <a:prstGeom prst="roundRect">
            <a:avLst>
              <a:gd name="adj" fmla="val 4000"/>
            </a:avLst>
          </a:prstGeom>
          <a:solidFill>
            <a:srgbClr val="0E5563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7744968" y="3456432"/>
            <a:ext cx="457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0A33E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=</a:t>
            </a:r>
            <a:endParaRPr lang="en-US" sz="4000" dirty="0"/>
          </a:p>
        </p:txBody>
      </p:sp>
      <p:sp>
        <p:nvSpPr>
          <p:cNvPr id="18" name="Text 14"/>
          <p:cNvSpPr/>
          <p:nvPr/>
        </p:nvSpPr>
        <p:spPr>
          <a:xfrm>
            <a:off x="8476488" y="3008376"/>
            <a:ext cx="3108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A Fundable</a:t>
            </a:r>
            <a:endParaRPr lang="en-US" sz="2300" dirty="0"/>
          </a:p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Narrative</a:t>
            </a:r>
            <a:endParaRPr lang="en-US" sz="2300" dirty="0"/>
          </a:p>
        </p:txBody>
      </p:sp>
      <p:sp>
        <p:nvSpPr>
          <p:cNvPr id="19" name="Text 15"/>
          <p:cNvSpPr/>
          <p:nvPr/>
        </p:nvSpPr>
        <p:spPr>
          <a:xfrm>
            <a:off x="8430768" y="40233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3D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kill the poetry. Anchor it.</a:t>
            </a:r>
            <a:endParaRPr lang="en-US" sz="1600" dirty="0"/>
          </a:p>
        </p:txBody>
      </p:sp>
      <p:sp>
        <p:nvSpPr>
          <p:cNvPr id="20" name="Text 16"/>
          <p:cNvSpPr/>
          <p:nvPr/>
        </p:nvSpPr>
        <p:spPr>
          <a:xfrm>
            <a:off x="563880" y="5422392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i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rule of thumb: every adjective should have a number standing behind it.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· THE NARRATIVE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75895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16"/>
              </a:lnSpc>
              <a:buNone/>
            </a:pPr>
            <a:r>
              <a:rPr lang="en-US" sz="28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Same Riverwalk, Two Pitches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481328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opening paragraphs for the very same project. Read them both before you judge.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5413248" cy="3246120"/>
          </a:xfrm>
          <a:prstGeom prst="roundRect">
            <a:avLst>
              <a:gd name="adj" fmla="val 2817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847088" y="2414239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2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SINGING RIVER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47088" y="2734279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with story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68680" y="3017520"/>
            <a:ext cx="4773168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600" i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“As Jason Isbell said, the river sings to you. Our vibrant new riverwalk will capture that magic; a world-class, transformative destination celebrating the soul of the Shoals and creating an unforgettable experience for visitors of all ages.”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29807" y="1965960"/>
            <a:ext cx="5413248" cy="3246120"/>
          </a:xfrm>
          <a:prstGeom prst="roundRect">
            <a:avLst>
              <a:gd name="adj" fmla="val 2817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592263" y="2414239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200" dirty="0">
                <a:solidFill>
                  <a:srgbClr val="1B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CANE CREEK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7592263" y="271576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with numbers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549847" y="3017520"/>
            <a:ext cx="4773168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6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“The riverwalk connects downtown to the marina, drawing an estimated 12,000 visitors a year based on three comparable regional trails. We project 3,400 overnight stays and $1.2M in first-year visitor spending, supporting ~18 local jobs.”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48640" y="5440680"/>
            <a:ext cx="11091672" cy="749808"/>
          </a:xfrm>
          <a:prstGeom prst="roundRect">
            <a:avLst>
              <a:gd name="adj" fmla="val 9756"/>
            </a:avLst>
          </a:prstGeom>
          <a:solidFill>
            <a:srgbClr val="ECE4D2"/>
          </a:solidFill>
          <a:ln w="15875">
            <a:solidFill>
              <a:srgbClr val="E0A3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77240" y="5586984"/>
            <a:ext cx="457200" cy="45720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24" y="5687568"/>
            <a:ext cx="256032" cy="256032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371600" y="5440680"/>
            <a:ext cx="100584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600" b="1" kern="0" spc="2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 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pitch wins the grant and why? Is the better-written paragraph the same as the better application?</a:t>
            </a:r>
            <a:endParaRPr lang="en-US" sz="1600" dirty="0"/>
          </a:p>
        </p:txBody>
      </p:sp>
      <p:sp>
        <p:nvSpPr>
          <p:cNvPr id="19" name="Shape 4">
            <a:extLst>
              <a:ext uri="{FF2B5EF4-FFF2-40B4-BE49-F238E27FC236}">
                <a16:creationId xmlns:a16="http://schemas.microsoft.com/office/drawing/2014/main" id="{F0922813-FED0-04B1-561B-5FF3AF871225}"/>
              </a:ext>
            </a:extLst>
          </p:cNvPr>
          <p:cNvSpPr/>
          <p:nvPr/>
        </p:nvSpPr>
        <p:spPr>
          <a:xfrm>
            <a:off x="868680" y="2304288"/>
            <a:ext cx="731520" cy="73152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0" name="Image 0" descr="preencoded.png">
            <a:extLst>
              <a:ext uri="{FF2B5EF4-FFF2-40B4-BE49-F238E27FC236}">
                <a16:creationId xmlns:a16="http://schemas.microsoft.com/office/drawing/2014/main" id="{9B2B2B93-D219-056A-1047-22EB8A6A65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60" y="2487168"/>
            <a:ext cx="365760" cy="365760"/>
          </a:xfrm>
          <a:prstGeom prst="rect">
            <a:avLst/>
          </a:prstGeom>
        </p:spPr>
      </p:pic>
      <p:sp>
        <p:nvSpPr>
          <p:cNvPr id="21" name="Shape 9">
            <a:extLst>
              <a:ext uri="{FF2B5EF4-FFF2-40B4-BE49-F238E27FC236}">
                <a16:creationId xmlns:a16="http://schemas.microsoft.com/office/drawing/2014/main" id="{E0D2B170-39E8-56F3-E6A1-FE7DDF41B079}"/>
              </a:ext>
            </a:extLst>
          </p:cNvPr>
          <p:cNvSpPr/>
          <p:nvPr/>
        </p:nvSpPr>
        <p:spPr>
          <a:xfrm>
            <a:off x="6613855" y="2304288"/>
            <a:ext cx="731520" cy="731520"/>
          </a:xfrm>
          <a:prstGeom prst="ellipse">
            <a:avLst/>
          </a:prstGeom>
          <a:solidFill>
            <a:srgbClr val="1B7A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1" descr="preencoded.png">
            <a:extLst>
              <a:ext uri="{FF2B5EF4-FFF2-40B4-BE49-F238E27FC236}">
                <a16:creationId xmlns:a16="http://schemas.microsoft.com/office/drawing/2014/main" id="{33EC9171-CAB5-21E1-E3DF-5312A51690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6735" y="2487168"/>
            <a:ext cx="365760" cy="36576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9120" y="4114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THE CASE · 2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79120" y="69037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224"/>
              </a:lnSpc>
              <a:buNone/>
            </a:pPr>
            <a:r>
              <a:rPr lang="en-US" sz="31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The Data That Wins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548640" y="1481328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don't need a research budget. You need credible numbers. Most of this you already have or can borrow.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5440680" cy="155448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04672" y="2286000"/>
            <a:ext cx="713232" cy="713232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408" y="2459736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01368" y="2350008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Visitor Volume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801368" y="2659343"/>
            <a:ext cx="4069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Trail counters, visitor-center traffic, website analytics, event attendance.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6263640" y="2011680"/>
            <a:ext cx="5440680" cy="155448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519672" y="2286000"/>
            <a:ext cx="713232" cy="713232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3408" y="2459736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488936" y="2350008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Economic Impact</a:t>
            </a:r>
            <a:endParaRPr lang="en-US" sz="2200" dirty="0"/>
          </a:p>
        </p:txBody>
      </p:sp>
      <p:sp>
        <p:nvSpPr>
          <p:cNvPr id="14" name="Text 10"/>
          <p:cNvSpPr/>
          <p:nvPr/>
        </p:nvSpPr>
        <p:spPr>
          <a:xfrm>
            <a:off x="7503945" y="2651760"/>
            <a:ext cx="4069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Lodging-tax receipts, room nights, occupancy &amp; ADR, visitor spending, sales tax.</a:t>
            </a:r>
            <a:endParaRPr lang="en-US" sz="1600" dirty="0"/>
          </a:p>
        </p:txBody>
      </p:sp>
      <p:sp>
        <p:nvSpPr>
          <p:cNvPr id="15" name="Shape 11"/>
          <p:cNvSpPr/>
          <p:nvPr/>
        </p:nvSpPr>
        <p:spPr>
          <a:xfrm>
            <a:off x="548640" y="3840480"/>
            <a:ext cx="5440680" cy="155448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804672" y="4114800"/>
            <a:ext cx="713232" cy="713232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8408" y="4288536"/>
            <a:ext cx="365760" cy="36576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801368" y="4127735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Engagement &amp; Reach</a:t>
            </a:r>
            <a:endParaRPr lang="en-US" sz="2200" dirty="0"/>
          </a:p>
        </p:txBody>
      </p:sp>
      <p:sp>
        <p:nvSpPr>
          <p:cNvPr id="19" name="Text 14"/>
          <p:cNvSpPr/>
          <p:nvPr/>
        </p:nvSpPr>
        <p:spPr>
          <a:xfrm>
            <a:off x="1801368" y="4515129"/>
            <a:ext cx="4069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reach, ad impressions &amp; conversions, email open rates, earned media.</a:t>
            </a:r>
            <a:endParaRPr lang="en-US" sz="1600" dirty="0"/>
          </a:p>
        </p:txBody>
      </p:sp>
      <p:sp>
        <p:nvSpPr>
          <p:cNvPr id="20" name="Shape 15"/>
          <p:cNvSpPr/>
          <p:nvPr/>
        </p:nvSpPr>
        <p:spPr>
          <a:xfrm>
            <a:off x="6263640" y="3840480"/>
            <a:ext cx="5440680" cy="155448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6519672" y="4114800"/>
            <a:ext cx="713232" cy="713232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3408" y="4288536"/>
            <a:ext cx="365760" cy="36576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503945" y="4127735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Direct Feedback</a:t>
            </a:r>
            <a:endParaRPr lang="en-US" sz="2200" dirty="0"/>
          </a:p>
        </p:txBody>
      </p:sp>
      <p:sp>
        <p:nvSpPr>
          <p:cNvPr id="24" name="Text 18"/>
          <p:cNvSpPr/>
          <p:nvPr/>
        </p:nvSpPr>
        <p:spPr>
          <a:xfrm>
            <a:off x="7503945" y="4471416"/>
            <a:ext cx="4069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Visitor &amp; partner surveys, QR-code intercepts, satisfaction scores.</a:t>
            </a:r>
            <a:endParaRPr lang="en-US" sz="1600" dirty="0"/>
          </a:p>
        </p:txBody>
      </p:sp>
      <p:sp>
        <p:nvSpPr>
          <p:cNvPr id="25" name="Shape 19"/>
          <p:cNvSpPr/>
          <p:nvPr/>
        </p:nvSpPr>
        <p:spPr>
          <a:xfrm>
            <a:off x="548640" y="5532120"/>
            <a:ext cx="11091672" cy="896112"/>
          </a:xfrm>
          <a:prstGeom prst="roundRect">
            <a:avLst>
              <a:gd name="adj" fmla="val 8163"/>
            </a:avLst>
          </a:prstGeom>
          <a:solidFill>
            <a:srgbClr val="0E556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4672" y="5779008"/>
            <a:ext cx="384048" cy="384048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325880" y="5596128"/>
            <a:ext cx="1005840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400" b="1" dirty="0">
                <a:solidFill>
                  <a:srgbClr val="F3D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 credible sources: 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tourism data (ATD reports travelers will spend ~$25B in Alabama this year), comparable projects, STR/lodging reports, university extension multipliers, and your own records.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THE CASE · 3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649224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912"/>
              </a:lnSpc>
              <a:buNone/>
            </a:pPr>
            <a:r>
              <a:rPr lang="en-US" sz="28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Measuring Success and Sustaining It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389888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Funders ask two forward-looking questions: how will you know it worked, and how will it last after our money's gone?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1938528"/>
            <a:ext cx="11091672" cy="658368"/>
          </a:xfrm>
          <a:prstGeom prst="roundRect">
            <a:avLst>
              <a:gd name="adj" fmla="val 11111"/>
            </a:avLst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975104"/>
            <a:ext cx="1051560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i="1" dirty="0">
                <a:solidFill>
                  <a:srgbClr val="0A2E37"/>
                </a:solidFill>
                <a:ea typeface="Bookman Old Style" pitchFamily="34" charset="-122"/>
                <a:cs typeface="Bookman Old Style" pitchFamily="34" charset="-120"/>
              </a:rPr>
              <a:t>Funders care less about perfect numbers than about a credible plan to collect them.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5349240" cy="246888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68680" y="3035808"/>
            <a:ext cx="731520" cy="73152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3218688"/>
            <a:ext cx="365760" cy="3657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783080" y="3063909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Singing River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1744675" y="342900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heart of the Shoals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914705" y="3913632"/>
            <a:ext cx="4617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“We'll know it worked by the energy and the buzz.”</a:t>
            </a:r>
            <a:endParaRPr lang="en-US" sz="16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“We'll just apply for more grants next year.”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6293815" y="2743200"/>
            <a:ext cx="5349240" cy="246888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6613855" y="3035808"/>
            <a:ext cx="731520" cy="731520"/>
          </a:xfrm>
          <a:prstGeom prst="ellipse">
            <a:avLst/>
          </a:prstGeom>
          <a:solidFill>
            <a:srgbClr val="1B7A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6735" y="3218688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7482535" y="3054096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Cane Creek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7482535" y="3419856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numbers and the plan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6659575" y="3977640"/>
            <a:ext cx="4617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trail counters, room-night receipts, a post-season survey; all reported each quarter.</a:t>
            </a:r>
            <a:endParaRPr lang="en-US" sz="16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revenue + a line phasing into the city's operating budget by year three.</a:t>
            </a:r>
            <a:endParaRPr lang="en-US" sz="1600" dirty="0"/>
          </a:p>
        </p:txBody>
      </p:sp>
      <p:sp>
        <p:nvSpPr>
          <p:cNvPr id="19" name="Shape 15"/>
          <p:cNvSpPr/>
          <p:nvPr/>
        </p:nvSpPr>
        <p:spPr>
          <a:xfrm>
            <a:off x="548640" y="5440680"/>
            <a:ext cx="11091672" cy="749808"/>
          </a:xfrm>
          <a:prstGeom prst="roundRect">
            <a:avLst>
              <a:gd name="adj" fmla="val 9756"/>
            </a:avLst>
          </a:prstGeom>
          <a:solidFill>
            <a:srgbClr val="ECE4D2"/>
          </a:solidFill>
          <a:ln w="15875">
            <a:solidFill>
              <a:srgbClr val="E0A3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777240" y="5586984"/>
            <a:ext cx="457200" cy="45720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7824" y="5687568"/>
            <a:ext cx="256032" cy="25603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371600" y="5440680"/>
            <a:ext cx="100584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600" b="1" kern="0" spc="2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   </a:t>
            </a:r>
            <a:r>
              <a:rPr lang="en-US" sz="1600" kern="0" spc="2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ich plan could you fund as written, and what would the other need to add?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E55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28000"/>
          </a:blip>
          <a:stretch>
            <a:fillRect/>
          </a:stretch>
        </p:blipFill>
        <p:spPr>
          <a:xfrm>
            <a:off x="9258188" y="3520440"/>
            <a:ext cx="3108960" cy="3108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2148840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F3D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600" dirty="0"/>
          </a:p>
        </p:txBody>
      </p:sp>
      <p:sp>
        <p:nvSpPr>
          <p:cNvPr id="4" name="Text 1"/>
          <p:cNvSpPr/>
          <p:nvPr/>
        </p:nvSpPr>
        <p:spPr>
          <a:xfrm>
            <a:off x="822960" y="2606040"/>
            <a:ext cx="10424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Sharpen &amp; Submit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841248" y="3611880"/>
            <a:ext cx="9692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300"/>
              </a:lnSpc>
              <a:buNone/>
            </a:pPr>
            <a:r>
              <a:rPr lang="en-US" i="1" dirty="0">
                <a:solidFill>
                  <a:srgbClr val="CFE0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difference between a good draft and a funded one is often in the details and the</a:t>
            </a:r>
            <a:br>
              <a:rPr lang="en-US" i="1" dirty="0">
                <a:solidFill>
                  <a:srgbClr val="CFE0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i="1" dirty="0">
                <a:solidFill>
                  <a:srgbClr val="CFE0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before the deadline.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67512" y="3840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DO'S &amp; DON'TS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67512" y="63361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224"/>
              </a:lnSpc>
              <a:buNone/>
            </a:pPr>
            <a:r>
              <a:rPr lang="en-US" sz="31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Avoid the Traps, Work the Habits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486400" cy="4160520"/>
          </a:xfrm>
          <a:prstGeom prst="roundRect">
            <a:avLst>
              <a:gd name="adj" fmla="val 2198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" y="187452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63040" y="1883664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0552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Common Pitfalls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841248" y="2425836"/>
            <a:ext cx="493776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600"/>
              </a:lnSpc>
              <a:buSzPct val="100000"/>
            </a:pPr>
            <a:r>
              <a:rPr lang="en-US" sz="16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Chasing money that doesn't fit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mission drift sinks more projects than rejection does.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Vague objectives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“help more people” can't be measured.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data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claims without evidence don't persuade.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Ignoring the guidelines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the #1 reason applications get tossed.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Last-minute submission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portals crash; typos slip through.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6153912" y="1600200"/>
            <a:ext cx="5486400" cy="4160520"/>
          </a:xfrm>
          <a:prstGeom prst="roundRect">
            <a:avLst>
              <a:gd name="adj" fmla="val 2198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6520" y="1874520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7068312" y="1883664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E8E5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Recommended Practices</a:t>
            </a:r>
            <a:endParaRPr lang="en-US" sz="2200" dirty="0"/>
          </a:p>
        </p:txBody>
      </p:sp>
      <p:sp>
        <p:nvSpPr>
          <p:cNvPr id="11" name="Text 7"/>
          <p:cNvSpPr/>
          <p:nvPr/>
        </p:nvSpPr>
        <p:spPr>
          <a:xfrm>
            <a:off x="6446520" y="2425836"/>
            <a:ext cx="493776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600"/>
              </a:lnSpc>
              <a:buSzPct val="100000"/>
            </a:pPr>
            <a:r>
              <a:rPr lang="en-US" sz="16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early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build a calendar back from the deadline.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guidelines twice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then make a checklist and follow it.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a document library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reuse boilerplate, budgets, and letters.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early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give yourself a buffer for tech trouble.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Get your house in order</a:t>
            </a: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 funders look you up: website, GuideStar/Candid, IRS status, socials.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548640" y="6108192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i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“Get Your House in Order” checklist and a deadline-calendar template are in your handout.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E55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28000"/>
          </a:blip>
          <a:stretch>
            <a:fillRect/>
          </a:stretch>
        </p:blipFill>
        <p:spPr>
          <a:xfrm>
            <a:off x="9562543" y="3566160"/>
            <a:ext cx="3108960" cy="3108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2148840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F3D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FIVE</a:t>
            </a:r>
            <a:endParaRPr lang="en-US" sz="1600" dirty="0"/>
          </a:p>
        </p:txBody>
      </p:sp>
      <p:sp>
        <p:nvSpPr>
          <p:cNvPr id="4" name="Text 1"/>
          <p:cNvSpPr/>
          <p:nvPr/>
        </p:nvSpPr>
        <p:spPr>
          <a:xfrm>
            <a:off x="822960" y="2606040"/>
            <a:ext cx="10424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After the Award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822960" y="3419856"/>
            <a:ext cx="9692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300"/>
              </a:lnSpc>
              <a:buNone/>
            </a:pPr>
            <a:r>
              <a:rPr lang="en-US" i="1" dirty="0">
                <a:solidFill>
                  <a:srgbClr val="CFE0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Winning is the start, not the finish. How you deliver decides whether you're funded again.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84881" y="407577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POST-AWARD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84881" y="768765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224"/>
              </a:lnSpc>
              <a:buNone/>
            </a:pPr>
            <a:r>
              <a:rPr lang="en-US" sz="31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You Won — Now Deliver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584881" y="1659636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grant is a relationship, not a transaction. Clean delivery is what makes the next “yes” easy.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62021" y="2350008"/>
            <a:ext cx="3575304" cy="237744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82061" y="2670048"/>
            <a:ext cx="822960" cy="82296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229" y="2871216"/>
            <a:ext cx="420624" cy="4206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09493" y="3630168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Branding &amp; Credit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909493" y="4041648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funder's logo and credit lines exactly as required. It’s often mandatory.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4274485" y="2350008"/>
            <a:ext cx="3575304" cy="237744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594525" y="2670048"/>
            <a:ext cx="822960" cy="82296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5693" y="2871216"/>
            <a:ext cx="420624" cy="420624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576237" y="3635075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Reporting Milestones</a:t>
            </a:r>
            <a:endParaRPr lang="en-US" sz="2200" dirty="0"/>
          </a:p>
        </p:txBody>
      </p:sp>
      <p:sp>
        <p:nvSpPr>
          <p:cNvPr id="14" name="Text 10"/>
          <p:cNvSpPr/>
          <p:nvPr/>
        </p:nvSpPr>
        <p:spPr>
          <a:xfrm>
            <a:off x="4576237" y="4041648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deliverables and deadlines from day one; report on time, every time.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7986949" y="2350008"/>
            <a:ext cx="3575304" cy="237744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8306989" y="2670048"/>
            <a:ext cx="822960" cy="82296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8157" y="2871216"/>
            <a:ext cx="420624" cy="42062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334421" y="3630168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Stewardship</a:t>
            </a:r>
            <a:endParaRPr lang="en-US" sz="2200" dirty="0"/>
          </a:p>
        </p:txBody>
      </p:sp>
      <p:sp>
        <p:nvSpPr>
          <p:cNvPr id="19" name="Text 14"/>
          <p:cNvSpPr/>
          <p:nvPr/>
        </p:nvSpPr>
        <p:spPr>
          <a:xfrm>
            <a:off x="8334421" y="4041648"/>
            <a:ext cx="31401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Thank-yous, updates, invitations. Show the impact you promised actually happened.</a:t>
            </a:r>
            <a:endParaRPr lang="en-US" sz="1400" dirty="0"/>
          </a:p>
        </p:txBody>
      </p:sp>
      <p:sp>
        <p:nvSpPr>
          <p:cNvPr id="20" name="Shape 15"/>
          <p:cNvSpPr/>
          <p:nvPr/>
        </p:nvSpPr>
        <p:spPr>
          <a:xfrm>
            <a:off x="562021" y="5097780"/>
            <a:ext cx="11091672" cy="1234440"/>
          </a:xfrm>
          <a:prstGeom prst="roundRect">
            <a:avLst>
              <a:gd name="adj" fmla="val 5926"/>
            </a:avLst>
          </a:prstGeom>
          <a:solidFill>
            <a:srgbClr val="ECE4D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882061" y="5189220"/>
            <a:ext cx="104698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Singing River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sends photos, hits every report, and invites the funder to the ribbon-cutting… and gets the next grant.   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Cane Creek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nails the build but goes quiet, misses a report, and skips the logo… and starts from scratch next time.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731520" y="62179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328"/>
              </a:lnSpc>
              <a:buNone/>
            </a:pPr>
            <a:r>
              <a:rPr lang="en-US" sz="32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Meet Two Shoals Organizations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490472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size, same ambition. The only difference is how ready each one is. 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2487168"/>
            <a:ext cx="5349240" cy="3611880"/>
          </a:xfrm>
          <a:prstGeom prst="roundRect">
            <a:avLst>
              <a:gd name="adj" fmla="val 3038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914400" y="2898648"/>
            <a:ext cx="868680" cy="868680"/>
          </a:xfrm>
          <a:prstGeom prst="ellipse">
            <a:avLst/>
          </a:prstGeom>
          <a:solidFill>
            <a:srgbClr val="E0A33E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8944" y="3133192"/>
            <a:ext cx="399593" cy="399593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965960" y="2944368"/>
            <a:ext cx="3703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Singing River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1965960" y="3438144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heart of the Shoals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937260" y="3907689"/>
            <a:ext cx="4617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Passionate and deeply rooted in the community. They tell a beautiful story, and when they ask, people show up: letters, volunteers, local businesses.</a:t>
            </a:r>
            <a:endParaRPr lang="en-US" dirty="0"/>
          </a:p>
        </p:txBody>
      </p:sp>
      <p:sp>
        <p:nvSpPr>
          <p:cNvPr id="11" name="Shape 8"/>
          <p:cNvSpPr/>
          <p:nvPr/>
        </p:nvSpPr>
        <p:spPr>
          <a:xfrm>
            <a:off x="6263640" y="2487168"/>
            <a:ext cx="5349240" cy="3611880"/>
          </a:xfrm>
          <a:prstGeom prst="roundRect">
            <a:avLst>
              <a:gd name="adj" fmla="val 3038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6629400" y="2898648"/>
            <a:ext cx="868680" cy="868680"/>
          </a:xfrm>
          <a:prstGeom prst="ellipse">
            <a:avLst/>
          </a:prstGeom>
          <a:solidFill>
            <a:srgbClr val="1B7A8C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3944" y="3133192"/>
            <a:ext cx="399593" cy="399593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680960" y="2944368"/>
            <a:ext cx="3703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Cane Creek</a:t>
            </a:r>
            <a:endParaRPr lang="en-US" sz="2400" dirty="0"/>
          </a:p>
        </p:txBody>
      </p:sp>
      <p:sp>
        <p:nvSpPr>
          <p:cNvPr id="15" name="Text 11"/>
          <p:cNvSpPr/>
          <p:nvPr/>
        </p:nvSpPr>
        <p:spPr>
          <a:xfrm>
            <a:off x="7680960" y="3438144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numbers and the plan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6637020" y="3803904"/>
            <a:ext cx="4617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Organized and data-driven. Tight budgets, real metrics, every form filed on time. If a funder wants numbers, they have them ready.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A2E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4805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VERDICT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710779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224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The Readiness Scorecard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548640" y="1481328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B6C7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ready to apply?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6153912" y="1874520"/>
            <a:ext cx="2743200" cy="438912"/>
          </a:xfrm>
          <a:prstGeom prst="roundRect">
            <a:avLst>
              <a:gd name="adj" fmla="val 12500"/>
            </a:avLst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153912" y="187452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2E37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Singing River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8988552" y="1874520"/>
            <a:ext cx="2743200" cy="438912"/>
          </a:xfrm>
          <a:prstGeom prst="roundRect">
            <a:avLst>
              <a:gd name="adj" fmla="val 12500"/>
            </a:avLst>
          </a:prstGeom>
          <a:solidFill>
            <a:srgbClr val="1B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988552" y="187452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Cane Creek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2368296"/>
            <a:ext cx="5605272" cy="420624"/>
          </a:xfrm>
          <a:prstGeom prst="roundRect">
            <a:avLst>
              <a:gd name="adj" fmla="val 10870"/>
            </a:avLst>
          </a:prstGeom>
          <a:solidFill>
            <a:srgbClr val="1241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77240" y="2368296"/>
            <a:ext cx="52395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6153912" y="23682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3E252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0" y="2459736"/>
            <a:ext cx="237744" cy="237744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8988552" y="23682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163F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80" y="2459736"/>
            <a:ext cx="237744" cy="237744"/>
          </a:xfrm>
          <a:prstGeom prst="rect">
            <a:avLst/>
          </a:prstGeom>
        </p:spPr>
      </p:pic>
      <p:sp>
        <p:nvSpPr>
          <p:cNvPr id="15" name="Shape 11"/>
          <p:cNvSpPr/>
          <p:nvPr/>
        </p:nvSpPr>
        <p:spPr>
          <a:xfrm>
            <a:off x="548640" y="2825496"/>
            <a:ext cx="5605272" cy="420624"/>
          </a:xfrm>
          <a:prstGeom prst="roundRect">
            <a:avLst>
              <a:gd name="adj" fmla="val 10870"/>
            </a:avLst>
          </a:prstGeom>
          <a:solidFill>
            <a:srgbClr val="1241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777240" y="2825496"/>
            <a:ext cx="52395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Money</a:t>
            </a:r>
            <a:endParaRPr lang="en-US" sz="1350" dirty="0"/>
          </a:p>
        </p:txBody>
      </p:sp>
      <p:sp>
        <p:nvSpPr>
          <p:cNvPr id="17" name="Shape 13"/>
          <p:cNvSpPr/>
          <p:nvPr/>
        </p:nvSpPr>
        <p:spPr>
          <a:xfrm>
            <a:off x="6153912" y="28254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3E252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0" y="2916936"/>
            <a:ext cx="237744" cy="237744"/>
          </a:xfrm>
          <a:prstGeom prst="rect">
            <a:avLst/>
          </a:prstGeom>
        </p:spPr>
      </p:pic>
      <p:sp>
        <p:nvSpPr>
          <p:cNvPr id="19" name="Shape 14"/>
          <p:cNvSpPr/>
          <p:nvPr/>
        </p:nvSpPr>
        <p:spPr>
          <a:xfrm>
            <a:off x="8988552" y="28254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163F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80" y="2916936"/>
            <a:ext cx="237744" cy="237744"/>
          </a:xfrm>
          <a:prstGeom prst="rect">
            <a:avLst/>
          </a:prstGeom>
        </p:spPr>
      </p:pic>
      <p:sp>
        <p:nvSpPr>
          <p:cNvPr id="21" name="Shape 15"/>
          <p:cNvSpPr/>
          <p:nvPr/>
        </p:nvSpPr>
        <p:spPr>
          <a:xfrm>
            <a:off x="548640" y="3282696"/>
            <a:ext cx="5605272" cy="420624"/>
          </a:xfrm>
          <a:prstGeom prst="roundRect">
            <a:avLst>
              <a:gd name="adj" fmla="val 10870"/>
            </a:avLst>
          </a:prstGeom>
          <a:solidFill>
            <a:srgbClr val="1241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6"/>
          <p:cNvSpPr/>
          <p:nvPr/>
        </p:nvSpPr>
        <p:spPr>
          <a:xfrm>
            <a:off x="777240" y="3282696"/>
            <a:ext cx="52395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</a:t>
            </a:r>
            <a:endParaRPr lang="en-US" sz="1350" dirty="0"/>
          </a:p>
        </p:txBody>
      </p:sp>
      <p:sp>
        <p:nvSpPr>
          <p:cNvPr id="23" name="Shape 17"/>
          <p:cNvSpPr/>
          <p:nvPr/>
        </p:nvSpPr>
        <p:spPr>
          <a:xfrm>
            <a:off x="6153912" y="32826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163F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6640" y="3374136"/>
            <a:ext cx="237744" cy="237744"/>
          </a:xfrm>
          <a:prstGeom prst="rect">
            <a:avLst/>
          </a:prstGeom>
        </p:spPr>
      </p:pic>
      <p:sp>
        <p:nvSpPr>
          <p:cNvPr id="25" name="Shape 18"/>
          <p:cNvSpPr/>
          <p:nvPr/>
        </p:nvSpPr>
        <p:spPr>
          <a:xfrm>
            <a:off x="8988552" y="32826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3E252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1280" y="3374136"/>
            <a:ext cx="237744" cy="237744"/>
          </a:xfrm>
          <a:prstGeom prst="rect">
            <a:avLst/>
          </a:prstGeom>
        </p:spPr>
      </p:pic>
      <p:sp>
        <p:nvSpPr>
          <p:cNvPr id="27" name="Shape 19"/>
          <p:cNvSpPr/>
          <p:nvPr/>
        </p:nvSpPr>
        <p:spPr>
          <a:xfrm>
            <a:off x="548640" y="3739896"/>
            <a:ext cx="5605272" cy="420624"/>
          </a:xfrm>
          <a:prstGeom prst="roundRect">
            <a:avLst>
              <a:gd name="adj" fmla="val 10870"/>
            </a:avLst>
          </a:prstGeom>
          <a:solidFill>
            <a:srgbClr val="1241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0"/>
          <p:cNvSpPr/>
          <p:nvPr/>
        </p:nvSpPr>
        <p:spPr>
          <a:xfrm>
            <a:off x="777240" y="3739896"/>
            <a:ext cx="52395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Narrative + Proof</a:t>
            </a:r>
            <a:endParaRPr lang="en-US" sz="1350" dirty="0"/>
          </a:p>
        </p:txBody>
      </p:sp>
      <p:sp>
        <p:nvSpPr>
          <p:cNvPr id="29" name="Shape 21"/>
          <p:cNvSpPr/>
          <p:nvPr/>
        </p:nvSpPr>
        <p:spPr>
          <a:xfrm>
            <a:off x="6153912" y="37398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3E252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0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0" y="3831336"/>
            <a:ext cx="237744" cy="237744"/>
          </a:xfrm>
          <a:prstGeom prst="rect">
            <a:avLst/>
          </a:prstGeom>
        </p:spPr>
      </p:pic>
      <p:sp>
        <p:nvSpPr>
          <p:cNvPr id="31" name="Shape 22"/>
          <p:cNvSpPr/>
          <p:nvPr/>
        </p:nvSpPr>
        <p:spPr>
          <a:xfrm>
            <a:off x="8988552" y="37398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163F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80" y="3831336"/>
            <a:ext cx="237744" cy="237744"/>
          </a:xfrm>
          <a:prstGeom prst="rect">
            <a:avLst/>
          </a:prstGeom>
        </p:spPr>
      </p:pic>
      <p:sp>
        <p:nvSpPr>
          <p:cNvPr id="33" name="Shape 23"/>
          <p:cNvSpPr/>
          <p:nvPr/>
        </p:nvSpPr>
        <p:spPr>
          <a:xfrm>
            <a:off x="548640" y="4197096"/>
            <a:ext cx="5605272" cy="420624"/>
          </a:xfrm>
          <a:prstGeom prst="roundRect">
            <a:avLst>
              <a:gd name="adj" fmla="val 10870"/>
            </a:avLst>
          </a:prstGeom>
          <a:solidFill>
            <a:srgbClr val="1241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24"/>
          <p:cNvSpPr/>
          <p:nvPr/>
        </p:nvSpPr>
        <p:spPr>
          <a:xfrm>
            <a:off x="777240" y="4197096"/>
            <a:ext cx="52395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&amp; Evaluation</a:t>
            </a:r>
            <a:endParaRPr lang="en-US" sz="1350" dirty="0"/>
          </a:p>
        </p:txBody>
      </p:sp>
      <p:sp>
        <p:nvSpPr>
          <p:cNvPr id="35" name="Shape 25"/>
          <p:cNvSpPr/>
          <p:nvPr/>
        </p:nvSpPr>
        <p:spPr>
          <a:xfrm>
            <a:off x="6153912" y="41970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3E252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0" y="4288536"/>
            <a:ext cx="237744" cy="237744"/>
          </a:xfrm>
          <a:prstGeom prst="rect">
            <a:avLst/>
          </a:prstGeom>
        </p:spPr>
      </p:pic>
      <p:sp>
        <p:nvSpPr>
          <p:cNvPr id="37" name="Shape 26"/>
          <p:cNvSpPr/>
          <p:nvPr/>
        </p:nvSpPr>
        <p:spPr>
          <a:xfrm>
            <a:off x="8988552" y="41970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163F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8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80" y="4288536"/>
            <a:ext cx="237744" cy="237744"/>
          </a:xfrm>
          <a:prstGeom prst="rect">
            <a:avLst/>
          </a:prstGeom>
        </p:spPr>
      </p:pic>
      <p:sp>
        <p:nvSpPr>
          <p:cNvPr id="39" name="Shape 27"/>
          <p:cNvSpPr/>
          <p:nvPr/>
        </p:nvSpPr>
        <p:spPr>
          <a:xfrm>
            <a:off x="548640" y="4654296"/>
            <a:ext cx="5605272" cy="420624"/>
          </a:xfrm>
          <a:prstGeom prst="roundRect">
            <a:avLst>
              <a:gd name="adj" fmla="val 10870"/>
            </a:avLst>
          </a:prstGeom>
          <a:solidFill>
            <a:srgbClr val="1241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28"/>
          <p:cNvSpPr/>
          <p:nvPr/>
        </p:nvSpPr>
        <p:spPr>
          <a:xfrm>
            <a:off x="777240" y="4654296"/>
            <a:ext cx="52395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</a:t>
            </a:r>
            <a:endParaRPr lang="en-US" sz="1350" dirty="0"/>
          </a:p>
        </p:txBody>
      </p:sp>
      <p:sp>
        <p:nvSpPr>
          <p:cNvPr id="41" name="Shape 29"/>
          <p:cNvSpPr/>
          <p:nvPr/>
        </p:nvSpPr>
        <p:spPr>
          <a:xfrm>
            <a:off x="6153912" y="46542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163F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2" name="Image 1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6640" y="4745736"/>
            <a:ext cx="237744" cy="237744"/>
          </a:xfrm>
          <a:prstGeom prst="rect">
            <a:avLst/>
          </a:prstGeom>
        </p:spPr>
      </p:pic>
      <p:sp>
        <p:nvSpPr>
          <p:cNvPr id="43" name="Shape 30"/>
          <p:cNvSpPr/>
          <p:nvPr/>
        </p:nvSpPr>
        <p:spPr>
          <a:xfrm>
            <a:off x="8988552" y="46542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3E252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4" name="Image 1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1280" y="4745736"/>
            <a:ext cx="237744" cy="237744"/>
          </a:xfrm>
          <a:prstGeom prst="rect">
            <a:avLst/>
          </a:prstGeom>
        </p:spPr>
      </p:pic>
      <p:sp>
        <p:nvSpPr>
          <p:cNvPr id="45" name="Shape 31"/>
          <p:cNvSpPr/>
          <p:nvPr/>
        </p:nvSpPr>
        <p:spPr>
          <a:xfrm>
            <a:off x="548640" y="5111496"/>
            <a:ext cx="5605272" cy="420624"/>
          </a:xfrm>
          <a:prstGeom prst="roundRect">
            <a:avLst>
              <a:gd name="adj" fmla="val 10870"/>
            </a:avLst>
          </a:prstGeom>
          <a:solidFill>
            <a:srgbClr val="1241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Text 32"/>
          <p:cNvSpPr/>
          <p:nvPr/>
        </p:nvSpPr>
        <p:spPr>
          <a:xfrm>
            <a:off x="777240" y="5111496"/>
            <a:ext cx="52395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the Award</a:t>
            </a:r>
            <a:endParaRPr lang="en-US" sz="1350" dirty="0"/>
          </a:p>
        </p:txBody>
      </p:sp>
      <p:sp>
        <p:nvSpPr>
          <p:cNvPr id="47" name="Shape 33"/>
          <p:cNvSpPr/>
          <p:nvPr/>
        </p:nvSpPr>
        <p:spPr>
          <a:xfrm>
            <a:off x="6153912" y="51114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163F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8" name="Image 1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6640" y="5202936"/>
            <a:ext cx="237744" cy="237744"/>
          </a:xfrm>
          <a:prstGeom prst="rect">
            <a:avLst/>
          </a:prstGeom>
        </p:spPr>
      </p:pic>
      <p:sp>
        <p:nvSpPr>
          <p:cNvPr id="49" name="Shape 34"/>
          <p:cNvSpPr/>
          <p:nvPr/>
        </p:nvSpPr>
        <p:spPr>
          <a:xfrm>
            <a:off x="8988552" y="5111496"/>
            <a:ext cx="2743200" cy="420624"/>
          </a:xfrm>
          <a:prstGeom prst="roundRect">
            <a:avLst>
              <a:gd name="adj" fmla="val 10870"/>
            </a:avLst>
          </a:prstGeom>
          <a:solidFill>
            <a:srgbClr val="3E252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0" name="Image 1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1280" y="5202936"/>
            <a:ext cx="237744" cy="237744"/>
          </a:xfrm>
          <a:prstGeom prst="rect">
            <a:avLst/>
          </a:prstGeom>
        </p:spPr>
      </p:pic>
      <p:sp>
        <p:nvSpPr>
          <p:cNvPr id="51" name="Shape 35"/>
          <p:cNvSpPr/>
          <p:nvPr/>
        </p:nvSpPr>
        <p:spPr>
          <a:xfrm>
            <a:off x="548640" y="5797296"/>
            <a:ext cx="11091672" cy="676656"/>
          </a:xfrm>
          <a:prstGeom prst="roundRect">
            <a:avLst>
              <a:gd name="adj" fmla="val 10811"/>
            </a:avLst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Text 36"/>
          <p:cNvSpPr/>
          <p:nvPr/>
        </p:nvSpPr>
        <p:spPr>
          <a:xfrm>
            <a:off x="868680" y="5833872"/>
            <a:ext cx="105156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400" i="1" dirty="0">
                <a:solidFill>
                  <a:srgbClr val="0A2E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Singing River must tighten its plan; Cane Creek must build its relationships. Borrow each other's strengths, and either one is fundable. </a:t>
            </a:r>
            <a:br>
              <a:rPr lang="en-US" sz="1400" i="1" dirty="0">
                <a:solidFill>
                  <a:srgbClr val="0A2E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400" i="1" dirty="0">
                <a:solidFill>
                  <a:srgbClr val="0A2E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apply because a grant is open. Apply when you fit it.</a:t>
            </a:r>
            <a:endParaRPr 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E55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9418320" y="3840480"/>
            <a:ext cx="2926080" cy="29260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41248" y="153162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400" dirty="0">
                <a:solidFill>
                  <a:srgbClr val="F3D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822960" y="1874520"/>
            <a:ext cx="10058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Questions?</a:t>
            </a:r>
            <a:endParaRPr lang="en-US" sz="4800" dirty="0"/>
          </a:p>
        </p:txBody>
      </p:sp>
      <p:sp>
        <p:nvSpPr>
          <p:cNvPr id="5" name="Text 2"/>
          <p:cNvSpPr/>
          <p:nvPr/>
        </p:nvSpPr>
        <p:spPr>
          <a:xfrm>
            <a:off x="841248" y="306324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400"/>
              </a:lnSpc>
              <a:buNone/>
            </a:pPr>
            <a:endParaRPr lang="en-US" sz="1700" dirty="0"/>
          </a:p>
        </p:txBody>
      </p:sp>
      <p:sp>
        <p:nvSpPr>
          <p:cNvPr id="6" name="Shape 3"/>
          <p:cNvSpPr/>
          <p:nvPr/>
        </p:nvSpPr>
        <p:spPr>
          <a:xfrm>
            <a:off x="822960" y="4297680"/>
            <a:ext cx="6583680" cy="1554480"/>
          </a:xfrm>
          <a:prstGeom prst="roundRect">
            <a:avLst>
              <a:gd name="adj" fmla="val 5882"/>
            </a:avLst>
          </a:prstGeom>
          <a:solidFill>
            <a:srgbClr val="0A2E37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7" name="Shape 4"/>
          <p:cNvSpPr/>
          <p:nvPr/>
        </p:nvSpPr>
        <p:spPr>
          <a:xfrm>
            <a:off x="1143000" y="4663440"/>
            <a:ext cx="822960" cy="822960"/>
          </a:xfrm>
          <a:prstGeom prst="ellipse">
            <a:avLst/>
          </a:prstGeom>
          <a:solidFill>
            <a:srgbClr val="E0A33E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5199" y="4885639"/>
            <a:ext cx="378562" cy="37856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194560" y="45262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Bethany Oliver</a:t>
            </a:r>
            <a:endParaRPr lang="en-US" sz="2300" dirty="0"/>
          </a:p>
        </p:txBody>
      </p:sp>
      <p:sp>
        <p:nvSpPr>
          <p:cNvPr id="10" name="Text 6"/>
          <p:cNvSpPr/>
          <p:nvPr/>
        </p:nvSpPr>
        <p:spPr>
          <a:xfrm>
            <a:off x="2188159" y="498348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3D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 Hive Nonprofit Consulting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2194560" y="532180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B6C7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hello@bhiveconsult.com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55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28000"/>
          </a:blip>
          <a:stretch>
            <a:fillRect/>
          </a:stretch>
        </p:blipFill>
        <p:spPr>
          <a:xfrm>
            <a:off x="9372600" y="3712464"/>
            <a:ext cx="3108960" cy="3108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41248" y="1179576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F3D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600" dirty="0"/>
          </a:p>
        </p:txBody>
      </p:sp>
      <p:sp>
        <p:nvSpPr>
          <p:cNvPr id="4" name="Text 1"/>
          <p:cNvSpPr/>
          <p:nvPr/>
        </p:nvSpPr>
        <p:spPr>
          <a:xfrm>
            <a:off x="841248" y="1691640"/>
            <a:ext cx="10424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The “Ready” Factor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841248" y="26974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200"/>
              </a:lnSpc>
              <a:buNone/>
            </a:pPr>
            <a:r>
              <a:rPr lang="en-US" i="1" dirty="0">
                <a:solidFill>
                  <a:srgbClr val="CFE0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 ever look at a grant, get your own house in order. Readiness comes down to three questions:</a:t>
            </a:r>
            <a:endParaRPr lang="en-US" dirty="0"/>
          </a:p>
        </p:txBody>
      </p:sp>
      <p:sp>
        <p:nvSpPr>
          <p:cNvPr id="6" name="Shape 3"/>
          <p:cNvSpPr/>
          <p:nvPr/>
        </p:nvSpPr>
        <p:spPr>
          <a:xfrm>
            <a:off x="841248" y="3611880"/>
            <a:ext cx="3456432" cy="1481328"/>
          </a:xfrm>
          <a:prstGeom prst="roundRect">
            <a:avLst>
              <a:gd name="adj" fmla="val 6173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1097280" y="3913632"/>
            <a:ext cx="841248" cy="841248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7592" y="4123944"/>
            <a:ext cx="420624" cy="420624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084832" y="3986784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Scope</a:t>
            </a:r>
            <a:endParaRPr lang="en-US" sz="2400" dirty="0"/>
          </a:p>
        </p:txBody>
      </p:sp>
      <p:sp>
        <p:nvSpPr>
          <p:cNvPr id="10" name="Text 6"/>
          <p:cNvSpPr/>
          <p:nvPr/>
        </p:nvSpPr>
        <p:spPr>
          <a:xfrm>
            <a:off x="2084832" y="438912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600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exactly are we doing?</a:t>
            </a:r>
            <a:endParaRPr lang="en-US" sz="1600" dirty="0"/>
          </a:p>
        </p:txBody>
      </p:sp>
      <p:sp>
        <p:nvSpPr>
          <p:cNvPr id="11" name="Shape 7"/>
          <p:cNvSpPr/>
          <p:nvPr/>
        </p:nvSpPr>
        <p:spPr>
          <a:xfrm>
            <a:off x="4453128" y="3611880"/>
            <a:ext cx="3456432" cy="1481328"/>
          </a:xfrm>
          <a:prstGeom prst="roundRect">
            <a:avLst>
              <a:gd name="adj" fmla="val 6173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4709160" y="3913632"/>
            <a:ext cx="841248" cy="841248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9472" y="4123944"/>
            <a:ext cx="420624" cy="420624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696712" y="3986784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The Money</a:t>
            </a:r>
            <a:endParaRPr lang="en-US" sz="2400" dirty="0"/>
          </a:p>
        </p:txBody>
      </p:sp>
      <p:sp>
        <p:nvSpPr>
          <p:cNvPr id="15" name="Text 10"/>
          <p:cNvSpPr/>
          <p:nvPr/>
        </p:nvSpPr>
        <p:spPr>
          <a:xfrm>
            <a:off x="5696712" y="438912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600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we already have?</a:t>
            </a:r>
            <a:endParaRPr lang="en-US" sz="1600" dirty="0"/>
          </a:p>
        </p:txBody>
      </p:sp>
      <p:sp>
        <p:nvSpPr>
          <p:cNvPr id="16" name="Shape 11"/>
          <p:cNvSpPr/>
          <p:nvPr/>
        </p:nvSpPr>
        <p:spPr>
          <a:xfrm>
            <a:off x="8065008" y="3611880"/>
            <a:ext cx="3456432" cy="1481328"/>
          </a:xfrm>
          <a:prstGeom prst="roundRect">
            <a:avLst>
              <a:gd name="adj" fmla="val 6173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2"/>
          <p:cNvSpPr/>
          <p:nvPr/>
        </p:nvSpPr>
        <p:spPr>
          <a:xfrm>
            <a:off x="8321040" y="3913632"/>
            <a:ext cx="841248" cy="841248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31352" y="4123944"/>
            <a:ext cx="420624" cy="420624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9308592" y="3986784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Support</a:t>
            </a:r>
            <a:endParaRPr lang="en-US" sz="2400" dirty="0"/>
          </a:p>
        </p:txBody>
      </p:sp>
      <p:sp>
        <p:nvSpPr>
          <p:cNvPr id="20" name="Text 14"/>
          <p:cNvSpPr/>
          <p:nvPr/>
        </p:nvSpPr>
        <p:spPr>
          <a:xfrm>
            <a:off x="9308592" y="438912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600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Who's behind us?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" y="1600200"/>
            <a:ext cx="2286000" cy="2286000"/>
          </a:xfrm>
          <a:prstGeom prst="ellipse">
            <a:avLst/>
          </a:prstGeom>
          <a:solidFill>
            <a:srgbClr val="0E556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3312" y="2176272"/>
            <a:ext cx="1133856" cy="113385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977640" y="6400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FACTOR · 1 OF 3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3977640" y="987552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224"/>
              </a:lnSpc>
              <a:buNone/>
            </a:pPr>
            <a:r>
              <a:rPr lang="en-US" sz="28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Scope: Know the Project Cold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3995928" y="1783080"/>
            <a:ext cx="7726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can't describe it in three sentences, it isn't ready. Narrow a big idea down to something specific and buildable.</a:t>
            </a: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4206240" y="2743200"/>
            <a:ext cx="749808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900"/>
              </a:lnSpc>
              <a:buSzPct val="100000"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What, exactly?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“Improve tourism” is a wish. “A 1.2-mile riverwalk from downtown to the marina” is a project.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big?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the boundaries: length, square footage, campaign reach. Scope drives cost, and cost drives your ask.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it cost?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rough, defensible number. You'll refine it, but you need a ballpark before you shop for funding.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now?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 and urgency reviewers can feel. A matching opportunity, a deadline, momentum already underway.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777240" y="5760720"/>
            <a:ext cx="10927080" cy="731520"/>
          </a:xfrm>
          <a:prstGeom prst="roundRect">
            <a:avLst>
              <a:gd name="adj" fmla="val 10000"/>
            </a:avLst>
          </a:prstGeom>
          <a:solidFill>
            <a:srgbClr val="ECE4D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52" y="5961888"/>
            <a:ext cx="329184" cy="32918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444752" y="5815584"/>
            <a:ext cx="100584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i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first: it decides your budget, your timeline, and which grants are even the right size for you.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" y="1600200"/>
            <a:ext cx="2286000" cy="2286000"/>
          </a:xfrm>
          <a:prstGeom prst="ellipse">
            <a:avLst/>
          </a:prstGeom>
          <a:solidFill>
            <a:srgbClr val="0E556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3312" y="2176272"/>
            <a:ext cx="1133856" cy="113385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977640" y="6400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FACTOR · 2 OF 3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3977640" y="987552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224"/>
              </a:lnSpc>
              <a:buNone/>
            </a:pPr>
            <a:r>
              <a:rPr lang="en-US" sz="28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The Money: Start With What You Have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3995928" y="1783080"/>
            <a:ext cx="7726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start by asking how much you need from the grant. Start by counting what you already bring to the table.</a:t>
            </a: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4206240" y="2743200"/>
            <a:ext cx="749808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900"/>
              </a:lnSpc>
              <a:buSzPct val="100000"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your assets: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time, facilities you own, in-kind donations, partner contributions, cash on hand.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 is your ask.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cost minus what you already have = what you actually need a grant to cover.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Match, if required: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grants want local dollars, and your existing assets often already are your match.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 the cash flow.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tourism grants reimburse you later. You front the money first, so plan for it.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777240" y="5760720"/>
            <a:ext cx="10927080" cy="731520"/>
          </a:xfrm>
          <a:prstGeom prst="roundRect">
            <a:avLst>
              <a:gd name="adj" fmla="val 10000"/>
            </a:avLst>
          </a:prstGeom>
          <a:solidFill>
            <a:srgbClr val="ECE4D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52" y="5961888"/>
            <a:ext cx="329184" cy="32918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444752" y="5815584"/>
            <a:ext cx="100584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i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Knowing what you already have at your disposal sets the foundation for a clean, credible application budget.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" y="1600200"/>
            <a:ext cx="2286000" cy="2286000"/>
          </a:xfrm>
          <a:prstGeom prst="ellipse">
            <a:avLst/>
          </a:prstGeom>
          <a:solidFill>
            <a:srgbClr val="0E556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3312" y="2176272"/>
            <a:ext cx="1133856" cy="113385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977640" y="6400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FACTOR · 3 OF 3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3977640" y="987552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224"/>
              </a:lnSpc>
              <a:buNone/>
            </a:pPr>
            <a:r>
              <a:rPr lang="en-US" sz="28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Support: Line Up Your People Early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3995928" y="1783080"/>
            <a:ext cx="7726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Funders invest in projects a community clearly wants. Build that backing before the application opens, not after.</a:t>
            </a: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4206240" y="2743200"/>
            <a:ext cx="749808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900"/>
              </a:lnSpc>
              <a:buSzPct val="100000"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Letters of support: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city, the chamber, partner businesses; specific and signed, not vague goodwill.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Committed partners: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who's sharing cost, space, or promotion? Name them and what they're contributing.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Elected officials: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state grants route through your legislators. 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alignment: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board or council on record, so you're not scrambling for sign-off at the deadline.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777240" y="5760720"/>
            <a:ext cx="10927080" cy="731520"/>
          </a:xfrm>
          <a:prstGeom prst="roundRect">
            <a:avLst>
              <a:gd name="adj" fmla="val 10000"/>
            </a:avLst>
          </a:prstGeom>
          <a:solidFill>
            <a:srgbClr val="ECE4D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52" y="5961888"/>
            <a:ext cx="329184" cy="32918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444752" y="5815584"/>
            <a:ext cx="100584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i="1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Relationships are slow to build and fast to need. The time to make the call is before you need the favor.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· READINESS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75895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016"/>
              </a:lnSpc>
              <a:buNone/>
            </a:pPr>
            <a:r>
              <a:rPr lang="en-US" sz="28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Who's Ready? Scope · Money · Support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481328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riverwalk, two organizations.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5349240" cy="3246120"/>
          </a:xfrm>
          <a:prstGeom prst="roundRect">
            <a:avLst>
              <a:gd name="adj" fmla="val 2817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68680" y="2304288"/>
            <a:ext cx="731520" cy="73152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2487168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37360" y="2322576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Singing River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737360" y="2688336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heart of the Shoals</a:t>
            </a:r>
            <a:endParaRPr lang="en-US" dirty="0"/>
          </a:p>
        </p:txBody>
      </p:sp>
      <p:sp>
        <p:nvSpPr>
          <p:cNvPr id="10" name="Text 7"/>
          <p:cNvSpPr/>
          <p:nvPr/>
        </p:nvSpPr>
        <p:spPr>
          <a:xfrm>
            <a:off x="914400" y="3218688"/>
            <a:ext cx="461772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“revitalize the riverfront” - no length, no firm cost.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Money: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hasn't tallied assets; unsure what match it could bring.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letters, the mayor, and three businesses already in.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6293815" y="2011680"/>
            <a:ext cx="5349240" cy="3246120"/>
          </a:xfrm>
          <a:prstGeom prst="roundRect">
            <a:avLst>
              <a:gd name="adj" fmla="val 2817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6613855" y="2304288"/>
            <a:ext cx="731520" cy="731520"/>
          </a:xfrm>
          <a:prstGeom prst="ellipse">
            <a:avLst/>
          </a:prstGeom>
          <a:solidFill>
            <a:srgbClr val="1B7A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6735" y="2487168"/>
            <a:ext cx="365760" cy="3657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482535" y="2322576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Cane Creek</a:t>
            </a:r>
            <a:endParaRPr lang="en-US" sz="2200" dirty="0"/>
          </a:p>
        </p:txBody>
      </p:sp>
      <p:sp>
        <p:nvSpPr>
          <p:cNvPr id="15" name="Text 11"/>
          <p:cNvSpPr/>
          <p:nvPr/>
        </p:nvSpPr>
        <p:spPr>
          <a:xfrm>
            <a:off x="7482535" y="2688336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numbers and the plan</a:t>
            </a:r>
            <a:endParaRPr lang="en-US" dirty="0"/>
          </a:p>
        </p:txBody>
      </p:sp>
      <p:sp>
        <p:nvSpPr>
          <p:cNvPr id="16" name="Text 12"/>
          <p:cNvSpPr/>
          <p:nvPr/>
        </p:nvSpPr>
        <p:spPr>
          <a:xfrm>
            <a:off x="6659575" y="3191256"/>
            <a:ext cx="461772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 miles, marina to downtown, costed at $380K.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Money: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+ staff time as in-kind match; cash-flow plan ready.</a:t>
            </a:r>
            <a:b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600" dirty="0"/>
          </a:p>
          <a:p>
            <a:pPr marL="0" indent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Support: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“the city's generally supportive” - nothing in writing.</a:t>
            </a:r>
            <a:endParaRPr lang="en-US" sz="1600" dirty="0"/>
          </a:p>
        </p:txBody>
      </p:sp>
      <p:sp>
        <p:nvSpPr>
          <p:cNvPr id="17" name="Shape 13"/>
          <p:cNvSpPr/>
          <p:nvPr/>
        </p:nvSpPr>
        <p:spPr>
          <a:xfrm>
            <a:off x="548640" y="5577840"/>
            <a:ext cx="11091672" cy="749808"/>
          </a:xfrm>
          <a:prstGeom prst="roundRect">
            <a:avLst>
              <a:gd name="adj" fmla="val 9756"/>
            </a:avLst>
          </a:prstGeom>
          <a:solidFill>
            <a:srgbClr val="ECE4D2"/>
          </a:solidFill>
          <a:ln w="15875">
            <a:solidFill>
              <a:srgbClr val="E0A3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777240" y="5724144"/>
            <a:ext cx="457200" cy="45720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7824" y="5824728"/>
            <a:ext cx="256032" cy="256032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371600" y="5577840"/>
            <a:ext cx="100584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600" b="1" kern="0" spc="2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   </a:t>
            </a:r>
            <a:r>
              <a:rPr lang="en-US" sz="16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Scope, Money, and Support, which one looks stronger? Is either actually ready to apply?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55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28000"/>
          </a:blip>
          <a:stretch>
            <a:fillRect/>
          </a:stretch>
        </p:blipFill>
        <p:spPr>
          <a:xfrm>
            <a:off x="9083040" y="3566160"/>
            <a:ext cx="3108960" cy="3108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2148840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F3D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600" dirty="0"/>
          </a:p>
        </p:txBody>
      </p:sp>
      <p:sp>
        <p:nvSpPr>
          <p:cNvPr id="4" name="Text 1"/>
          <p:cNvSpPr/>
          <p:nvPr/>
        </p:nvSpPr>
        <p:spPr>
          <a:xfrm>
            <a:off x="822960" y="2606040"/>
            <a:ext cx="10424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Finding the Fit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822960" y="3429000"/>
            <a:ext cx="9692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300"/>
              </a:lnSpc>
              <a:buNone/>
            </a:pPr>
            <a:r>
              <a:rPr lang="en-US" i="1" dirty="0">
                <a:solidFill>
                  <a:srgbClr val="CFE0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that you know what you're asking for, where do you go looking, and how do you choose?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6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0A3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LANDSCAPE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75895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224"/>
              </a:lnSpc>
              <a:buNone/>
            </a:pPr>
            <a:r>
              <a:rPr lang="en-US" sz="3100" b="1" dirty="0">
                <a:solidFill>
                  <a:srgbClr val="1725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Funding Is a Whole Ecosystem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548640" y="1481328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5E71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grants are one slice, not the whole pie. Match the project to the source that fits it.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640080" y="2066544"/>
            <a:ext cx="54406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22960" y="2350008"/>
            <a:ext cx="777240" cy="77724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984" y="2542032"/>
            <a:ext cx="393192" cy="39319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49430" y="2336292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State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849430" y="2740747"/>
            <a:ext cx="3977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Alabama Tourism Dept (ATD) grants for marketing, festivals &amp; attractions; ADECA for trails, recreation &amp; infrastructure.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6291072" y="2057400"/>
            <a:ext cx="54406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565392" y="2350008"/>
            <a:ext cx="777240" cy="77724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7416" y="2542032"/>
            <a:ext cx="393192" cy="39319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548372" y="2313432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Federal</a:t>
            </a:r>
            <a:endParaRPr lang="en-US" sz="2200" dirty="0"/>
          </a:p>
        </p:txBody>
      </p:sp>
      <p:sp>
        <p:nvSpPr>
          <p:cNvPr id="14" name="Text 10"/>
          <p:cNvSpPr/>
          <p:nvPr/>
        </p:nvSpPr>
        <p:spPr>
          <a:xfrm>
            <a:off x="7548372" y="2674285"/>
            <a:ext cx="3977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EDA, USDA Rural Development, the Appalachian Regional Commission, and Land &amp; Water Conservation Fund dollars.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548640" y="4142232"/>
            <a:ext cx="54406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822960" y="4434840"/>
            <a:ext cx="777240" cy="77724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4984" y="4626864"/>
            <a:ext cx="393192" cy="39319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805940" y="4517248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Regional &amp; Local</a:t>
            </a:r>
            <a:endParaRPr lang="en-US" sz="2200" dirty="0"/>
          </a:p>
        </p:txBody>
      </p:sp>
      <p:sp>
        <p:nvSpPr>
          <p:cNvPr id="19" name="Text 14"/>
          <p:cNvSpPr/>
          <p:nvPr/>
        </p:nvSpPr>
        <p:spPr>
          <a:xfrm>
            <a:off x="1805940" y="4846544"/>
            <a:ext cx="3977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Lodging-tax dollars, county and city tourism funds, and economic-development authorities.</a:t>
            </a:r>
            <a:endParaRPr lang="en-US" sz="1400" dirty="0"/>
          </a:p>
        </p:txBody>
      </p:sp>
      <p:sp>
        <p:nvSpPr>
          <p:cNvPr id="20" name="Shape 15"/>
          <p:cNvSpPr/>
          <p:nvPr/>
        </p:nvSpPr>
        <p:spPr>
          <a:xfrm>
            <a:off x="6291072" y="4142232"/>
            <a:ext cx="54406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6565392" y="4434840"/>
            <a:ext cx="777240" cy="777240"/>
          </a:xfrm>
          <a:prstGeom prst="ellipse">
            <a:avLst/>
          </a:prstGeom>
          <a:solidFill>
            <a:srgbClr val="E0A3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57416" y="4626864"/>
            <a:ext cx="393192" cy="39319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548372" y="4462272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E5563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Private &amp; Foundations</a:t>
            </a:r>
            <a:endParaRPr lang="en-US" sz="2200" dirty="0"/>
          </a:p>
        </p:txBody>
      </p:sp>
      <p:sp>
        <p:nvSpPr>
          <p:cNvPr id="24" name="Text 18"/>
          <p:cNvSpPr/>
          <p:nvPr/>
        </p:nvSpPr>
        <p:spPr>
          <a:xfrm>
            <a:off x="7548372" y="4809632"/>
            <a:ext cx="3977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400" dirty="0">
                <a:solidFill>
                  <a:srgbClr val="1725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foundations, corporate sponsorships, and public-private partnerships.</a:t>
            </a:r>
            <a:endParaRPr lang="en-US" sz="1400" dirty="0"/>
          </a:p>
        </p:txBody>
      </p:sp>
      <p:sp>
        <p:nvSpPr>
          <p:cNvPr id="25" name="Shape 19"/>
          <p:cNvSpPr/>
          <p:nvPr/>
        </p:nvSpPr>
        <p:spPr>
          <a:xfrm>
            <a:off x="548640" y="5897880"/>
            <a:ext cx="11091672" cy="658368"/>
          </a:xfrm>
          <a:prstGeom prst="roundRect">
            <a:avLst>
              <a:gd name="adj" fmla="val 11111"/>
            </a:avLst>
          </a:prstGeom>
          <a:solidFill>
            <a:srgbClr val="0E55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0"/>
          <p:cNvSpPr/>
          <p:nvPr/>
        </p:nvSpPr>
        <p:spPr>
          <a:xfrm>
            <a:off x="868680" y="5943600"/>
            <a:ext cx="10515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F3D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 over funding:  </a:t>
            </a:r>
            <a:r>
              <a:rPr lang="en-US" sz="16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pursue a grant because it fits your project, not just because it happens to be open.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3287</Words>
  <Application>Microsoft Macintosh PowerPoint</Application>
  <PresentationFormat>Widescreen</PresentationFormat>
  <Paragraphs>230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Bookman Old Style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Funding Your Future: Navigating Tourism Grants</dc:title>
  <dc:subject>PptxGenJS Presentation</dc:subject>
  <dc:creator>Bethany Oliver | B Hive</dc:creator>
  <cp:lastModifiedBy>Bethany Green</cp:lastModifiedBy>
  <cp:revision>17</cp:revision>
  <dcterms:created xsi:type="dcterms:W3CDTF">2026-06-15T13:24:18Z</dcterms:created>
  <dcterms:modified xsi:type="dcterms:W3CDTF">2026-06-23T05:11:55Z</dcterms:modified>
</cp:coreProperties>
</file>